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1"/>
  </p:sldMasterIdLst>
  <p:notesMasterIdLst>
    <p:notesMasterId r:id="rId27"/>
  </p:notesMasterIdLst>
  <p:sldIdLst>
    <p:sldId id="257" r:id="rId2"/>
    <p:sldId id="278" r:id="rId3"/>
    <p:sldId id="446" r:id="rId4"/>
    <p:sldId id="447" r:id="rId5"/>
    <p:sldId id="1036" r:id="rId6"/>
    <p:sldId id="449" r:id="rId7"/>
    <p:sldId id="1037" r:id="rId8"/>
    <p:sldId id="451" r:id="rId9"/>
    <p:sldId id="452" r:id="rId10"/>
    <p:sldId id="454" r:id="rId11"/>
    <p:sldId id="453" r:id="rId12"/>
    <p:sldId id="1038" r:id="rId13"/>
    <p:sldId id="1040" r:id="rId14"/>
    <p:sldId id="1041" r:id="rId15"/>
    <p:sldId id="1042" r:id="rId16"/>
    <p:sldId id="1043" r:id="rId17"/>
    <p:sldId id="1044" r:id="rId18"/>
    <p:sldId id="1045" r:id="rId19"/>
    <p:sldId id="1046" r:id="rId20"/>
    <p:sldId id="1047" r:id="rId21"/>
    <p:sldId id="1048" r:id="rId22"/>
    <p:sldId id="1049" r:id="rId23"/>
    <p:sldId id="1050" r:id="rId24"/>
    <p:sldId id="1051" r:id="rId25"/>
    <p:sldId id="27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B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08" autoAdjust="0"/>
    <p:restoredTop sz="95276" autoAdjust="0"/>
  </p:normalViewPr>
  <p:slideViewPr>
    <p:cSldViewPr snapToGrid="0">
      <p:cViewPr varScale="1">
        <p:scale>
          <a:sx n="64" d="100"/>
          <a:sy n="64" d="100"/>
        </p:scale>
        <p:origin x="96" y="1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15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ED933B-8FBE-4595-87A4-9EECC3EBC272}" type="datetimeFigureOut">
              <a:rPr lang="en-ID" smtClean="0"/>
              <a:t>16/09/2021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9221B0-A3AB-4C74-8324-47966F7928F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36151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9221B0-A3AB-4C74-8324-47966F7928FE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66718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3EED2B6-D836-4838-BD67-255DF7693B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45BF53-2E80-4C08-B985-37D2C00F8F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1624" y="1837765"/>
            <a:ext cx="5907741" cy="2364628"/>
          </a:xfrm>
        </p:spPr>
        <p:txBody>
          <a:bodyPr anchor="b"/>
          <a:lstStyle>
            <a:lvl1pPr algn="l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1BDE30-4AD1-438C-A0AB-A7BFE60D10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1624" y="4338919"/>
            <a:ext cx="4778189" cy="699248"/>
          </a:xfrm>
        </p:spPr>
        <p:txBody>
          <a:bodyPr>
            <a:normAutofit/>
          </a:bodyPr>
          <a:lstStyle>
            <a:lvl1pPr marL="0" indent="0" algn="l">
              <a:buNone/>
              <a:defRPr sz="2000" i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B9524-C52F-4A8E-A505-F1DC2AE02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8644" y="398277"/>
            <a:ext cx="2971800" cy="453370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370087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B 1 C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CB3501F-31BE-47A9-9E1E-F5FABD5370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1C6250-4833-4996-9089-4A6D328F9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928" y="1243666"/>
            <a:ext cx="9744637" cy="80925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ED9F1-6277-4CCD-AE9B-3CF863F1F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928" y="2240897"/>
            <a:ext cx="9744637" cy="396940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/>
            </a:lvl1pPr>
            <a:lvl2pPr>
              <a:lnSpc>
                <a:spcPct val="100000"/>
              </a:lnSpc>
              <a:spcBef>
                <a:spcPts val="0"/>
              </a:spcBef>
              <a:defRPr sz="2000"/>
            </a:lvl2pPr>
            <a:lvl3pPr>
              <a:lnSpc>
                <a:spcPct val="100000"/>
              </a:lnSpc>
              <a:spcBef>
                <a:spcPts val="0"/>
              </a:spcBef>
              <a:defRPr sz="1800"/>
            </a:lvl3pPr>
            <a:lvl4pPr>
              <a:lnSpc>
                <a:spcPct val="100000"/>
              </a:lnSpc>
              <a:spcBef>
                <a:spcPts val="0"/>
              </a:spcBef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CD9FC-0393-4FC8-BABF-3679431B7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8482" y="185738"/>
            <a:ext cx="2743200" cy="495299"/>
          </a:xfrm>
          <a:prstGeom prst="rect">
            <a:avLst/>
          </a:prstGeom>
        </p:spPr>
        <p:txBody>
          <a:bodyPr/>
          <a:lstStyle>
            <a:lvl1pPr algn="r">
              <a:defRPr sz="1200" b="0" i="1">
                <a:solidFill>
                  <a:schemeClr val="bg1"/>
                </a:solidFill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631995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 2 C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9016D3-0923-4643-AD2F-8B0493B0B8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E4E41-BF69-4FAD-9CD8-925F4772F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5719" y="1454598"/>
            <a:ext cx="4012224" cy="750720"/>
          </a:xfrm>
        </p:spPr>
        <p:txBody>
          <a:bodyPr anchor="b"/>
          <a:lstStyle>
            <a:lvl1pPr marL="0" indent="0" algn="l">
              <a:buNone/>
              <a:defRPr sz="2400" b="1">
                <a:latin typeface="Signika" panose="0201000302060000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9962D0-BF8F-4821-9371-62A55079B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5719" y="2357718"/>
            <a:ext cx="4012224" cy="369345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15F5B8-02D8-440E-AF72-BE000AB0F8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911" y="1454598"/>
            <a:ext cx="4031983" cy="750720"/>
          </a:xfrm>
        </p:spPr>
        <p:txBody>
          <a:bodyPr anchor="b"/>
          <a:lstStyle>
            <a:lvl1pPr marL="0" indent="0" algn="l">
              <a:buNone/>
              <a:defRPr sz="2400" b="1">
                <a:latin typeface="Signika" panose="0201000302060000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3E1B84-5506-480C-93B3-C267CE6FD0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911" y="2357718"/>
            <a:ext cx="4031983" cy="369345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99E22D-C534-4A7E-8C6C-5498F0C36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8421" y="206507"/>
            <a:ext cx="2120153" cy="365125"/>
          </a:xfrm>
          <a:prstGeom prst="rect">
            <a:avLst/>
          </a:prstGeom>
        </p:spPr>
        <p:txBody>
          <a:bodyPr/>
          <a:lstStyle>
            <a:lvl1pPr algn="r">
              <a:defRPr sz="1200" i="1">
                <a:solidFill>
                  <a:schemeClr val="bg1"/>
                </a:solidFill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82291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46A5B86-0336-447F-83DA-6B00B17B86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9107D6-1562-4144-87BD-913871F31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3673" y="1709739"/>
            <a:ext cx="4823010" cy="2145086"/>
          </a:xfrm>
        </p:spPr>
        <p:txBody>
          <a:bodyPr anchor="b">
            <a:normAutofit/>
          </a:bodyPr>
          <a:lstStyle>
            <a:lvl1pPr>
              <a:defRPr sz="4800" b="0" i="1">
                <a:solidFill>
                  <a:srgbClr val="FFFF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E7E98-92DD-47B0-976B-9D83AC3A2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63673" y="3979864"/>
            <a:ext cx="4310155" cy="1031408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1791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 &amp; Content 2 C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0DB9294-B302-467F-8B93-6360B22AD3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E4E41-BF69-4FAD-9CD8-925F4772F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5719" y="4518212"/>
            <a:ext cx="4012224" cy="376518"/>
          </a:xfrm>
        </p:spPr>
        <p:txBody>
          <a:bodyPr anchor="b">
            <a:norm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Signika" panose="0201000302060000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9962D0-BF8F-4821-9371-62A55079B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5719" y="5047130"/>
            <a:ext cx="4012224" cy="122816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6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15F5B8-02D8-440E-AF72-BE000AB0F8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911" y="4518212"/>
            <a:ext cx="4031983" cy="376518"/>
          </a:xfrm>
        </p:spPr>
        <p:txBody>
          <a:bodyPr anchor="b">
            <a:norm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Signika" panose="0201000302060000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3E1B84-5506-480C-93B3-C267CE6FD0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911" y="5047130"/>
            <a:ext cx="4031983" cy="122816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6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FA99F8C-3B08-4BEC-9E08-213E371E53C8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0" y="1"/>
            <a:ext cx="12192000" cy="425823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755880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 1 Colom &amp; pi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BA0156-8B96-4128-9124-96BACAFEA6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1C6250-4833-4996-9089-4A6D328F9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929" y="1243666"/>
            <a:ext cx="3558990" cy="80925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ED9F1-6277-4CCD-AE9B-3CF863F1F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928" y="2240897"/>
            <a:ext cx="3558991" cy="2976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CD9FC-0393-4FC8-BABF-3679431B7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8482" y="185738"/>
            <a:ext cx="2743200" cy="495299"/>
          </a:xfrm>
          <a:prstGeom prst="rect">
            <a:avLst/>
          </a:prstGeom>
        </p:spPr>
        <p:txBody>
          <a:bodyPr/>
          <a:lstStyle>
            <a:lvl1pPr algn="r">
              <a:defRPr sz="1200" b="0" i="1">
                <a:solidFill>
                  <a:schemeClr val="bg1"/>
                </a:solidFill>
              </a:defRPr>
            </a:lvl1pPr>
          </a:lstStyle>
          <a:p>
            <a:endParaRPr lang="en-ID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C8B5BE8F-A1C1-47D3-A30E-927B171A2B62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6019800" y="761719"/>
            <a:ext cx="6172200" cy="60962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920355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c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BE0685-8840-4B76-837F-7546BCD782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E4E41-BF69-4FAD-9CD8-925F4772F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6496" y="2483224"/>
            <a:ext cx="2348751" cy="1604682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  <a:latin typeface="Signika" panose="0201000302060000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15F5B8-02D8-440E-AF72-BE000AB0F8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69335" y="1185657"/>
            <a:ext cx="6434524" cy="750720"/>
          </a:xfrm>
        </p:spPr>
        <p:txBody>
          <a:bodyPr anchor="b"/>
          <a:lstStyle>
            <a:lvl1pPr marL="0" indent="0" algn="l">
              <a:buNone/>
              <a:defRPr sz="2400" b="1">
                <a:latin typeface="Signika" panose="0201000302060000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3E1B84-5506-480C-93B3-C267CE6FD0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69335" y="2088777"/>
            <a:ext cx="6434524" cy="369345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99E22D-C534-4A7E-8C6C-5498F0C36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8421" y="206507"/>
            <a:ext cx="2120153" cy="365125"/>
          </a:xfrm>
          <a:prstGeom prst="rect">
            <a:avLst/>
          </a:prstGeom>
        </p:spPr>
        <p:txBody>
          <a:bodyPr/>
          <a:lstStyle>
            <a:lvl1pPr algn="r">
              <a:defRPr sz="1200" i="1">
                <a:solidFill>
                  <a:schemeClr val="bg1"/>
                </a:solidFill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720261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2912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B0C5C4-D863-439C-9BC4-7786132B8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541C26-F316-4A7E-900E-3989505D9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00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95" r:id="rId2"/>
    <p:sldLayoutId id="2147483688" r:id="rId3"/>
    <p:sldLayoutId id="2147483686" r:id="rId4"/>
    <p:sldLayoutId id="2147483697" r:id="rId5"/>
    <p:sldLayoutId id="2147483699" r:id="rId6"/>
    <p:sldLayoutId id="2147483700" r:id="rId7"/>
    <p:sldLayoutId id="2147483701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Signika" panose="0201000302060000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C681855C-F23D-4877-9B66-969CB01EAB30}"/>
              </a:ext>
            </a:extLst>
          </p:cNvPr>
          <p:cNvSpPr txBox="1">
            <a:spLocks/>
          </p:cNvSpPr>
          <p:nvPr/>
        </p:nvSpPr>
        <p:spPr>
          <a:xfrm>
            <a:off x="2230580" y="213032"/>
            <a:ext cx="3577937" cy="5767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FFFF00"/>
                </a:solidFill>
                <a:latin typeface="Signika" panose="02010003020600000004" pitchFamily="2" charset="0"/>
                <a:ea typeface="+mj-ea"/>
                <a:cs typeface="+mj-cs"/>
              </a:defRPr>
            </a:lvl1pPr>
          </a:lstStyle>
          <a:p>
            <a:endParaRPr lang="en-ID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106F9D41-8F07-4274-8BAF-C0886F6439C1}"/>
              </a:ext>
            </a:extLst>
          </p:cNvPr>
          <p:cNvSpPr txBox="1">
            <a:spLocks/>
          </p:cNvSpPr>
          <p:nvPr/>
        </p:nvSpPr>
        <p:spPr>
          <a:xfrm>
            <a:off x="3440255" y="427626"/>
            <a:ext cx="3865420" cy="5767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FFFF00"/>
                </a:solidFill>
                <a:latin typeface="Signika" panose="02010003020600000004" pitchFamily="2" charset="0"/>
                <a:ea typeface="+mj-ea"/>
                <a:cs typeface="+mj-cs"/>
              </a:defRPr>
            </a:lvl1pPr>
          </a:lstStyle>
          <a:p>
            <a:pPr>
              <a:lnSpc>
                <a:spcPct val="114000"/>
              </a:lnSpc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PROGRAM STUDI</a:t>
            </a:r>
            <a:br>
              <a:rPr lang="en-US" sz="12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</a:b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TEKNIK INFORMATIKA</a:t>
            </a:r>
            <a:endParaRPr lang="en-ID" sz="1200" dirty="0">
              <a:solidFill>
                <a:schemeClr val="accent2">
                  <a:lumMod val="7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7E6857-ED21-8642-939C-9880F88A9C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b="1" dirty="0" err="1"/>
              <a:t>Jaringan</a:t>
            </a:r>
            <a:r>
              <a:rPr lang="en-US" sz="2400" b="1" dirty="0"/>
              <a:t> </a:t>
            </a:r>
            <a:r>
              <a:rPr lang="en-US" sz="2400" b="1" dirty="0" err="1"/>
              <a:t>Komputer</a:t>
            </a:r>
            <a:endParaRPr lang="en-US" sz="2400" b="1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A1F59FE-2EB0-734E-BC95-0A6B646AA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1624" y="1837765"/>
            <a:ext cx="6576956" cy="2364628"/>
          </a:xfrm>
        </p:spPr>
        <p:txBody>
          <a:bodyPr>
            <a:normAutofit/>
          </a:bodyPr>
          <a:lstStyle/>
          <a:p>
            <a:r>
              <a:rPr lang="id-ID" altLang="ko-KR" dirty="0">
                <a:ea typeface="Gulim" panose="020B0600000101010101" pitchFamily="34" charset="-127"/>
              </a:rPr>
              <a:t>Konsep Dasar </a:t>
            </a:r>
            <a:br>
              <a:rPr lang="id-ID" altLang="ko-KR" dirty="0">
                <a:ea typeface="Gulim" panose="020B0600000101010101" pitchFamily="34" charset="-127"/>
              </a:rPr>
            </a:br>
            <a:r>
              <a:rPr lang="id-ID" altLang="ko-KR" dirty="0">
                <a:ea typeface="Gulim" panose="020B0600000101010101" pitchFamily="34" charset="-127"/>
              </a:rPr>
              <a:t>Jaringan Komputer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541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381D9-4337-074E-AA62-B86638342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Komunikasi melalui Jaringan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18FE8-19F4-E340-B0A5-17648BBBC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928" y="4391891"/>
            <a:ext cx="9744637" cy="1818409"/>
          </a:xfrm>
        </p:spPr>
        <p:txBody>
          <a:bodyPr>
            <a:normAutofit fontScale="92500" lnSpcReduction="20000"/>
          </a:bodyPr>
          <a:lstStyle/>
          <a:p>
            <a:r>
              <a:rPr lang="id-ID" dirty="0"/>
              <a:t>4 Elemen dalam komunikasi jaringan komputer:</a:t>
            </a:r>
          </a:p>
          <a:p>
            <a:pPr marL="711200">
              <a:buFont typeface="+mj-lt"/>
              <a:buAutoNum type="arabicPeriod"/>
            </a:pPr>
            <a:r>
              <a:rPr lang="id-ID" dirty="0">
                <a:solidFill>
                  <a:srgbClr val="FF0000"/>
                </a:solidFill>
              </a:rPr>
              <a:t>Aturan</a:t>
            </a:r>
            <a:r>
              <a:rPr lang="id-ID" dirty="0"/>
              <a:t> bagaimana pesan itu dikirim, diarahkan, diterima dan ditafsirkan</a:t>
            </a:r>
            <a:endParaRPr lang="en-US" dirty="0"/>
          </a:p>
          <a:p>
            <a:pPr marL="711200">
              <a:buFont typeface="+mj-lt"/>
              <a:buAutoNum type="arabicPeriod"/>
            </a:pPr>
            <a:r>
              <a:rPr lang="id-ID" dirty="0">
                <a:solidFill>
                  <a:srgbClr val="FF0000"/>
                </a:solidFill>
              </a:rPr>
              <a:t>Format pesan </a:t>
            </a:r>
            <a:r>
              <a:rPr lang="id-ID" dirty="0"/>
              <a:t>atau unit informasi yang berpindah dari satu perangkat ke perangkat lainnya</a:t>
            </a:r>
            <a:endParaRPr lang="en-US" dirty="0"/>
          </a:p>
          <a:p>
            <a:pPr marL="711200">
              <a:buFont typeface="+mj-lt"/>
              <a:buAutoNum type="arabicPeriod"/>
            </a:pPr>
            <a:r>
              <a:rPr lang="id-ID" dirty="0">
                <a:solidFill>
                  <a:srgbClr val="FF0000"/>
                </a:solidFill>
              </a:rPr>
              <a:t>Medium</a:t>
            </a:r>
            <a:r>
              <a:rPr lang="id-ID" dirty="0"/>
              <a:t> yang digunakan untuk menghubungkan perangkat jaringan</a:t>
            </a:r>
            <a:endParaRPr lang="en-US" dirty="0"/>
          </a:p>
          <a:p>
            <a:pPr marL="711200">
              <a:buFont typeface="+mj-lt"/>
              <a:buAutoNum type="arabicPeriod"/>
            </a:pPr>
            <a:r>
              <a:rPr lang="id-ID" dirty="0">
                <a:solidFill>
                  <a:srgbClr val="FF0000"/>
                </a:solidFill>
              </a:rPr>
              <a:t>Perangkat</a:t>
            </a:r>
            <a:r>
              <a:rPr lang="id-ID" dirty="0"/>
              <a:t> dalam jaringan yang digunakan untuk bertukar pesan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FC4A68-0EB0-914F-9379-A1C4D73B25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93" t="25391" r="14027" b="58859"/>
          <a:stretch/>
        </p:blipFill>
        <p:spPr>
          <a:xfrm>
            <a:off x="1541928" y="2286300"/>
            <a:ext cx="7839872" cy="187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482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381D9-4337-074E-AA62-B86638342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Konvergensi Jaringan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89522EA-7E41-B249-98E0-88928636749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91125" y="2052917"/>
            <a:ext cx="7409750" cy="469048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808545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4EA50-46B5-420A-8A4F-0F52C2AC0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Tren Jaringan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98E22-B04D-4D60-8EFB-E777FC265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929" y="2240897"/>
            <a:ext cx="6870552" cy="3969403"/>
          </a:xfrm>
        </p:spPr>
        <p:txBody>
          <a:bodyPr/>
          <a:lstStyle/>
          <a:p>
            <a:r>
              <a:rPr lang="id-ID" dirty="0"/>
              <a:t>Peran jaringan harus menyesuaikan dan terus berubah agar dapat mengikuti teknologi baru dan perangkat pengguna akhir saat mereka terus-menerus datang ke pasar.</a:t>
            </a:r>
          </a:p>
          <a:p>
            <a:r>
              <a:rPr lang="id-ID" dirty="0"/>
              <a:t>Beberapa tren jaringan baru yang mempengaruhi organisasi dan konsumen:</a:t>
            </a:r>
          </a:p>
          <a:p>
            <a:pPr lvl="1"/>
            <a:r>
              <a:rPr lang="en-CA" altLang="en-US" dirty="0"/>
              <a:t>Bring Your Own Device</a:t>
            </a:r>
            <a:r>
              <a:rPr lang="id-ID" altLang="en-US" dirty="0"/>
              <a:t> </a:t>
            </a:r>
            <a:r>
              <a:rPr lang="id-ID" dirty="0"/>
              <a:t>(BYOD)</a:t>
            </a:r>
          </a:p>
          <a:p>
            <a:pPr lvl="1"/>
            <a:r>
              <a:rPr lang="id-ID" dirty="0"/>
              <a:t>Kolaborasi daring</a:t>
            </a:r>
          </a:p>
          <a:p>
            <a:pPr lvl="1"/>
            <a:r>
              <a:rPr lang="id-ID" dirty="0"/>
              <a:t>Komunikasi video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altLang="en-US" dirty="0"/>
              <a:t>Cloud computing</a:t>
            </a:r>
          </a:p>
        </p:txBody>
      </p:sp>
    </p:spTree>
    <p:extLst>
      <p:ext uri="{BB962C8B-B14F-4D97-AF65-F5344CB8AC3E}">
        <p14:creationId xmlns:p14="http://schemas.microsoft.com/office/powerpoint/2010/main" val="1048443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EC73-CB17-4E64-BD1E-4AAA1A15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Bring Your Own Device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59DB-E4B0-4B1B-BFBC-64FF74008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928" y="2240897"/>
            <a:ext cx="7208177" cy="3969403"/>
          </a:xfrm>
        </p:spPr>
        <p:txBody>
          <a:bodyPr>
            <a:normAutofit fontScale="92500" lnSpcReduction="20000"/>
          </a:bodyPr>
          <a:lstStyle/>
          <a:p>
            <a:r>
              <a:rPr lang="id-ID" dirty="0" err="1"/>
              <a:t>Bring</a:t>
            </a:r>
            <a:r>
              <a:rPr lang="id-ID" dirty="0"/>
              <a:t> </a:t>
            </a:r>
            <a:r>
              <a:rPr lang="id-ID" dirty="0" err="1"/>
              <a:t>Your</a:t>
            </a:r>
            <a:r>
              <a:rPr lang="id-ID" dirty="0"/>
              <a:t> </a:t>
            </a:r>
            <a:r>
              <a:rPr lang="id-ID" dirty="0" err="1"/>
              <a:t>Own</a:t>
            </a:r>
            <a:r>
              <a:rPr lang="id-ID" dirty="0"/>
              <a:t> </a:t>
            </a:r>
            <a:r>
              <a:rPr lang="id-ID" dirty="0" err="1"/>
              <a:t>Device</a:t>
            </a:r>
            <a:r>
              <a:rPr lang="id-ID" dirty="0"/>
              <a:t> (BYOD) memungkinkan pengguna untuk menggunakan perangkat mereka sendiri yang memberi mereka lebih banyak peluang dan fleksibilitas yang lebih besar.</a:t>
            </a:r>
          </a:p>
          <a:p>
            <a:r>
              <a:rPr lang="id-ID" dirty="0"/>
              <a:t>BYOD memungkinkan pengguna akhir memiliki kebebasan untuk menggunakan alat pribadi untuk mengakses informasi dan berkomunikasi menggunakan:</a:t>
            </a:r>
          </a:p>
          <a:p>
            <a:pPr lvl="1"/>
            <a:r>
              <a:rPr lang="id-ID" dirty="0"/>
              <a:t>Laptop</a:t>
            </a:r>
          </a:p>
          <a:p>
            <a:pPr lvl="1"/>
            <a:r>
              <a:rPr lang="id-ID" dirty="0" err="1"/>
              <a:t>Netbook</a:t>
            </a:r>
            <a:endParaRPr lang="id-ID" dirty="0"/>
          </a:p>
          <a:p>
            <a:pPr lvl="1"/>
            <a:r>
              <a:rPr lang="id-ID" dirty="0"/>
              <a:t>Tablet</a:t>
            </a:r>
          </a:p>
          <a:p>
            <a:pPr lvl="1"/>
            <a:r>
              <a:rPr lang="id-ID" dirty="0" err="1"/>
              <a:t>Smartphone</a:t>
            </a:r>
            <a:endParaRPr lang="id-ID" dirty="0"/>
          </a:p>
          <a:p>
            <a:pPr lvl="1"/>
            <a:r>
              <a:rPr lang="id-ID" dirty="0"/>
              <a:t>pembaca elektronik</a:t>
            </a:r>
          </a:p>
          <a:p>
            <a:pPr lvl="1"/>
            <a:r>
              <a:rPr lang="id-ID" dirty="0"/>
              <a:t>BYOD berarti perangkat apa pun, dengan kepemilikan apa pun, yang digunakan di mana saja.</a:t>
            </a:r>
          </a:p>
        </p:txBody>
      </p:sp>
    </p:spTree>
    <p:extLst>
      <p:ext uri="{BB962C8B-B14F-4D97-AF65-F5344CB8AC3E}">
        <p14:creationId xmlns:p14="http://schemas.microsoft.com/office/powerpoint/2010/main" val="1195749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EC73-CB17-4E64-BD1E-4AAA1A15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Online Collaboration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59DB-E4B0-4B1B-BFBC-64FF74008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929" y="2240897"/>
            <a:ext cx="7250380" cy="3969403"/>
          </a:xfrm>
        </p:spPr>
        <p:txBody>
          <a:bodyPr>
            <a:normAutofit/>
          </a:bodyPr>
          <a:lstStyle/>
          <a:p>
            <a:r>
              <a:rPr lang="id-ID" dirty="0"/>
              <a:t>Berkolaborasi dan bekerja dengan orang lain melalui jaringan pada proyek bersama.</a:t>
            </a:r>
          </a:p>
          <a:p>
            <a:r>
              <a:rPr lang="id-ID" dirty="0"/>
              <a:t>Saat ini, kolaborasi secara </a:t>
            </a:r>
            <a:r>
              <a:rPr lang="id-ID" dirty="0" err="1"/>
              <a:t>online</a:t>
            </a:r>
            <a:r>
              <a:rPr lang="id-ID" dirty="0"/>
              <a:t> merupakan pilihan dengan prioritas yang sangat tinggi untuk bisnis dan pendidikan.</a:t>
            </a:r>
          </a:p>
          <a:p>
            <a:r>
              <a:rPr lang="id-ID" dirty="0"/>
              <a:t>Perangkat kolaborasi biasanya bersifat multifungsi dengan kemampuan berikut</a:t>
            </a:r>
          </a:p>
          <a:p>
            <a:pPr lvl="1"/>
            <a:r>
              <a:rPr lang="id-ID" dirty="0"/>
              <a:t>kirim pesan instan</a:t>
            </a:r>
          </a:p>
          <a:p>
            <a:pPr lvl="1"/>
            <a:r>
              <a:rPr lang="id-ID" dirty="0" err="1"/>
              <a:t>posting</a:t>
            </a:r>
            <a:r>
              <a:rPr lang="id-ID" dirty="0"/>
              <a:t> gambar</a:t>
            </a:r>
          </a:p>
          <a:p>
            <a:pPr lvl="1"/>
            <a:r>
              <a:rPr lang="id-ID" dirty="0" err="1"/>
              <a:t>posting</a:t>
            </a:r>
            <a:r>
              <a:rPr lang="id-ID" dirty="0"/>
              <a:t> video dan tautan</a:t>
            </a:r>
          </a:p>
        </p:txBody>
      </p:sp>
    </p:spTree>
    <p:extLst>
      <p:ext uri="{BB962C8B-B14F-4D97-AF65-F5344CB8AC3E}">
        <p14:creationId xmlns:p14="http://schemas.microsoft.com/office/powerpoint/2010/main" val="1857910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EC73-CB17-4E64-BD1E-4AAA1A15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Video Communication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59DB-E4B0-4B1B-BFBC-64FF74008E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Panggilan video dilakukan kepada siapa saja, di mana pun mereka berada.</a:t>
            </a:r>
          </a:p>
          <a:p>
            <a:r>
              <a:rPr lang="id-ID" dirty="0"/>
              <a:t>Konferensi video adalah alat yang ampuh untuk berkomunikasi dengan orang lain.</a:t>
            </a:r>
          </a:p>
          <a:p>
            <a:r>
              <a:rPr lang="id-ID" dirty="0"/>
              <a:t>Video menjadi persyaratan penting untuk kolaborasi yang efektif.</a:t>
            </a:r>
          </a:p>
          <a:p>
            <a:r>
              <a:rPr lang="id-ID" dirty="0"/>
              <a:t>Terdapat berbagai perangkat kolaborasi seperti </a:t>
            </a:r>
            <a:r>
              <a:rPr lang="id-ID" dirty="0" err="1"/>
              <a:t>zoom</a:t>
            </a:r>
            <a:r>
              <a:rPr lang="id-ID" dirty="0"/>
              <a:t>, </a:t>
            </a:r>
            <a:r>
              <a:rPr lang="id-ID" dirty="0" err="1"/>
              <a:t>google</a:t>
            </a:r>
            <a:r>
              <a:rPr lang="id-ID" dirty="0"/>
              <a:t> </a:t>
            </a:r>
            <a:r>
              <a:rPr lang="id-ID" dirty="0" err="1"/>
              <a:t>meet</a:t>
            </a:r>
            <a:r>
              <a:rPr lang="id-ID" dirty="0"/>
              <a:t>, </a:t>
            </a:r>
            <a:r>
              <a:rPr lang="id-ID" dirty="0" err="1"/>
              <a:t>skype</a:t>
            </a:r>
            <a:r>
              <a:rPr lang="id-ID" dirty="0"/>
              <a:t>,</a:t>
            </a:r>
            <a:r>
              <a:rPr lang="en-CA" altLang="en-US" dirty="0"/>
              <a:t> Cisco WebEx </a:t>
            </a:r>
            <a:r>
              <a:rPr lang="id-ID" altLang="en-US" dirty="0"/>
              <a:t>yang bisa digunakan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1629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EC73-CB17-4E64-BD1E-4AAA1A15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Cloud Computing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59DB-E4B0-4B1B-BFBC-64FF74008E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Komputasi awan memungkinkan untuk menyimpan </a:t>
            </a:r>
            <a:r>
              <a:rPr lang="id-ID" dirty="0" err="1"/>
              <a:t>file</a:t>
            </a:r>
            <a:r>
              <a:rPr lang="id-ID" dirty="0"/>
              <a:t> pribadi atau mencadangkan data di server melalui internet.</a:t>
            </a:r>
          </a:p>
          <a:p>
            <a:pPr lvl="1"/>
            <a:r>
              <a:rPr lang="id-ID" dirty="0"/>
              <a:t>Aplikasi juga dapat diakses menggunakan </a:t>
            </a:r>
            <a:r>
              <a:rPr lang="id-ID" dirty="0" err="1"/>
              <a:t>Cloud</a:t>
            </a:r>
            <a:r>
              <a:rPr lang="id-ID" dirty="0"/>
              <a:t>.</a:t>
            </a:r>
          </a:p>
          <a:p>
            <a:pPr lvl="1"/>
            <a:r>
              <a:rPr lang="id-ID" dirty="0"/>
              <a:t>Memungkinkan bisnis mengirim ke perangkat apa pun di mana pun di dunia.</a:t>
            </a:r>
          </a:p>
          <a:p>
            <a:endParaRPr lang="id-ID" dirty="0"/>
          </a:p>
          <a:p>
            <a:r>
              <a:rPr lang="id-ID" dirty="0"/>
              <a:t>Komputasi awan dimungkinkan oleh pusat data.</a:t>
            </a:r>
          </a:p>
          <a:p>
            <a:pPr lvl="1"/>
            <a:r>
              <a:rPr lang="id-ID" dirty="0"/>
              <a:t>Perusahaan kecil yang tidak mampu membeli pusat data mereka sendiri, menyewa server dan layanan penyimpanan dari organisasi pusat data yang lebih besar di </a:t>
            </a:r>
            <a:r>
              <a:rPr lang="id-ID" dirty="0" err="1"/>
              <a:t>Cloud</a:t>
            </a:r>
            <a:r>
              <a:rPr lang="id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76776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EC73-CB17-4E64-BD1E-4AAA1A15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Cloud Computing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59DB-E4B0-4B1B-BFBC-64FF74008E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dirty="0"/>
              <a:t>Empat jenis Awan: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altLang="en-US" sz="2000" dirty="0"/>
              <a:t>Public Clouds</a:t>
            </a:r>
          </a:p>
          <a:p>
            <a:pPr lvl="2"/>
            <a:r>
              <a:rPr lang="id-ID" dirty="0"/>
              <a:t>Tersedia untuk masyarakat umum melalui model bayar per penggunaan atau gratis.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altLang="en-US" sz="2000" dirty="0"/>
              <a:t>Private Clouds</a:t>
            </a:r>
          </a:p>
          <a:p>
            <a:pPr lvl="2"/>
            <a:r>
              <a:rPr lang="id-ID" dirty="0"/>
              <a:t>Ditujukan untuk organisasi atau entitas tertentu seperti pemerintah.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altLang="en-US" sz="2000" dirty="0"/>
              <a:t>Hybrid Clouds</a:t>
            </a:r>
          </a:p>
          <a:p>
            <a:pPr lvl="2"/>
            <a:r>
              <a:rPr lang="id-ID" dirty="0"/>
              <a:t>Terdiri dari dua atau lebih jenis </a:t>
            </a:r>
            <a:r>
              <a:rPr lang="id-ID" dirty="0" err="1"/>
              <a:t>Cloud</a:t>
            </a:r>
            <a:r>
              <a:rPr lang="id-ID" dirty="0"/>
              <a:t> – misalnya, sebagian </a:t>
            </a:r>
            <a:r>
              <a:rPr lang="id-ID" dirty="0" err="1"/>
              <a:t>kustom</a:t>
            </a:r>
            <a:r>
              <a:rPr lang="id-ID" dirty="0"/>
              <a:t> dan sebagian publik.</a:t>
            </a:r>
          </a:p>
          <a:p>
            <a:pPr lvl="2"/>
            <a:r>
              <a:rPr lang="id-ID" dirty="0"/>
              <a:t>Setiap bagian tetap menjadi objek yang berbeda tetapi keduanya terhubung menggunakan arsitektur yang sama.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altLang="en-US" sz="2000" dirty="0"/>
              <a:t>Custom Clouds</a:t>
            </a:r>
          </a:p>
          <a:p>
            <a:pPr lvl="2"/>
            <a:r>
              <a:rPr lang="id-ID" dirty="0"/>
              <a:t>Dibangun untuk memenuhi kebutuhan industri tertentu, seperti perawatan kesehatan atau media.</a:t>
            </a:r>
          </a:p>
          <a:p>
            <a:pPr lvl="2"/>
            <a:r>
              <a:rPr lang="id-ID" dirty="0"/>
              <a:t>Bisa privat atau publik.</a:t>
            </a:r>
          </a:p>
        </p:txBody>
      </p:sp>
    </p:spTree>
    <p:extLst>
      <p:ext uri="{BB962C8B-B14F-4D97-AF65-F5344CB8AC3E}">
        <p14:creationId xmlns:p14="http://schemas.microsoft.com/office/powerpoint/2010/main" val="4063139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EC73-CB17-4E64-BD1E-4AAA1A15E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CA" altLang="en-US" sz="3600" dirty="0"/>
              <a:t>Smart home technology 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59DB-E4B0-4B1B-BFBC-64FF74008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CA" altLang="en-US" sz="1600" dirty="0"/>
              <a:t>Smart home technology </a:t>
            </a:r>
            <a:r>
              <a:rPr lang="id-ID" sz="1600" dirty="0"/>
              <a:t>adalah tren yang berkembang yang memungkinkan teknologi untuk diintegrasikan ke dalam peralatan sehari-hari yang memungkinkan mereka untuk terhubung dengan perangkat lain.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600" dirty="0"/>
              <a:t>Oven mungkin tahu jam berapa memasak makanan untuk Anda dengan berkomunikasi dengan kalender Anda tentang jam berapa Anda dijadwalkan untuk berada di rumah.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600" dirty="0"/>
              <a:t>Teknologi rumah pintar saat ini sedang dikembangkan untuk semua ruangan di dalam rumah.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EC19F4-CD0C-43EB-A303-D0129A058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1012120"/>
            <a:ext cx="6019331" cy="483051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8354837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EC73-CB17-4E64-BD1E-4AAA1A15E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altLang="en-US" dirty="0"/>
              <a:t>Powerline Networking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59DB-E4B0-4B1B-BFBC-64FF74008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700"/>
              <a:t>Jaringan Powerline dapat memungkinkan perangkat untuk terhubung ke LAN di mana kabel jaringan data atau komunikasi nirkabel bukanlah pilihan yang layak.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700"/>
              <a:t>Menggunakan adaptor powerline standar, perangkat dapat terhubung ke LAN di mana pun ada outlet listrik dengan mengirimkan data pada frekuensi tertentu.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700"/>
              <a:t>Jaringan Powerline sangat berguna ketika titik akses nirkabel tidak dapat menjangkau semua perangkat di rumah.</a:t>
            </a: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7125AF-896B-4E0F-AA32-272858D28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1824730"/>
            <a:ext cx="6019331" cy="320529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55979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Bahasan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err="1"/>
              <a:t>Pengetahuan</a:t>
            </a:r>
            <a:r>
              <a:rPr lang="en-US" dirty="0"/>
              <a:t> </a:t>
            </a:r>
            <a:r>
              <a:rPr lang="en-US" dirty="0" err="1"/>
              <a:t>dasar</a:t>
            </a:r>
            <a:r>
              <a:rPr lang="en-US" dirty="0"/>
              <a:t> </a:t>
            </a:r>
            <a:r>
              <a:rPr lang="en-US" dirty="0" err="1"/>
              <a:t>jaringan</a:t>
            </a:r>
            <a:endParaRPr lang="en-US" dirty="0"/>
          </a:p>
          <a:p>
            <a:pPr lvl="0"/>
            <a:r>
              <a:rPr lang="en-US" dirty="0"/>
              <a:t>Peran dan </a:t>
            </a:r>
            <a:r>
              <a:rPr lang="en-US" dirty="0" err="1"/>
              <a:t>Pengaruh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Kehidupan</a:t>
            </a:r>
            <a:endParaRPr lang="id-ID" dirty="0"/>
          </a:p>
          <a:p>
            <a:pPr lvl="0"/>
            <a:r>
              <a:rPr lang="id-ID" dirty="0"/>
              <a:t>Aplikasi dalam Jaringan</a:t>
            </a:r>
          </a:p>
          <a:p>
            <a:pPr lvl="0"/>
            <a:r>
              <a:rPr lang="id-ID" dirty="0"/>
              <a:t>Konsep Berkomunikasi dalam Jaringan Komputer</a:t>
            </a:r>
          </a:p>
          <a:p>
            <a:pPr lvl="0"/>
            <a:r>
              <a:rPr lang="id-ID" dirty="0"/>
              <a:t>Kualitas </a:t>
            </a:r>
            <a:r>
              <a:rPr lang="id-ID"/>
              <a:t>dan Risiko Jaringan</a:t>
            </a:r>
            <a:endParaRPr lang="id-ID" dirty="0"/>
          </a:p>
          <a:p>
            <a:pPr>
              <a:lnSpc>
                <a:spcPct val="15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22820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EC73-CB17-4E64-BD1E-4AAA1A15E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altLang="en-US" dirty="0"/>
              <a:t>Wireless Broadband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59DB-E4B0-4B1B-BFBC-64FF74008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400"/>
              <a:t>Selain DSL dan kabel, nirkabel adalah pilihan lain yang digunakan untuk menghubungkan rumah dan usaha kecil ke internet.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400"/>
              <a:t>Lebih umum ditemukan di lingkungan pedesaan, Wireless Internet Service Provider (WISP) adalah ISP yang menghubungkan pelanggan ke titik akses atau hotspot yang ditunjuk.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400"/>
              <a:t>Broadband nirkabel adalah solusi lain untuk rumah dan usaha kecil.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400"/>
              <a:t>Menggunakan teknologi seluler yang sama dengan yang digunakan oleh ponsel pintar.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400"/>
              <a:t>Antena dipasang di luar rumah yang menyediakan konektivitas nirkabel atau kabel untuk perangkat di rumah.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0D9F196-D237-4EFB-9A86-071E108E5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1177652"/>
            <a:ext cx="6019331" cy="449944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60543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EC73-CB17-4E64-BD1E-4AAA1A15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Ancaman Keamanan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59DB-E4B0-4B1B-BFBC-64FF74008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929" y="2240897"/>
            <a:ext cx="5263606" cy="3969403"/>
          </a:xfrm>
        </p:spPr>
        <p:txBody>
          <a:bodyPr>
            <a:normAutofit fontScale="92500" lnSpcReduction="20000"/>
          </a:bodyPr>
          <a:lstStyle/>
          <a:p>
            <a:r>
              <a:rPr lang="id-ID" dirty="0"/>
              <a:t>Keamanan jaringan merupakan bagian integral dari jaringan terlepas dari ukuran jaringan.</a:t>
            </a:r>
          </a:p>
          <a:p>
            <a:r>
              <a:rPr lang="id-ID" dirty="0"/>
              <a:t>Keamanan jaringan yang diterapkan harus mempertimbangkan lingkungan saat mengamankan data, namun tetap memungkinkan kualitas layanan yang diharapkan dari jaringan.</a:t>
            </a:r>
          </a:p>
          <a:p>
            <a:r>
              <a:rPr lang="id-ID" dirty="0"/>
              <a:t>Mengamankan jaringan melibatkan banyak protokol, teknologi, perangkat, alat, dan teknik untuk mengamankan data dan mengurangi ancaman.</a:t>
            </a:r>
          </a:p>
          <a:p>
            <a:r>
              <a:rPr lang="id-ID" dirty="0"/>
              <a:t>Vektor ancaman mungkin eksternal atau internal.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577759C-E7C5-4D96-8560-B9CCB769B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7030387" y="2531040"/>
            <a:ext cx="5084944" cy="3445050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9605862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EC73-CB17-4E64-BD1E-4AAA1A15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Ancaman Keamanan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59DB-E4B0-4B1B-BFBC-64FF74008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0721" y="2240897"/>
            <a:ext cx="4765844" cy="3969403"/>
          </a:xfrm>
        </p:spPr>
        <p:txBody>
          <a:bodyPr>
            <a:normAutofit fontScale="92500" lnSpcReduction="10000"/>
          </a:bodyPr>
          <a:lstStyle/>
          <a:p>
            <a:r>
              <a:rPr lang="id-ID" dirty="0"/>
              <a:t>Ancaman Eksternal:</a:t>
            </a:r>
          </a:p>
          <a:p>
            <a:pPr lvl="1"/>
            <a:r>
              <a:rPr lang="id-ID" dirty="0"/>
              <a:t>Virus, </a:t>
            </a:r>
            <a:r>
              <a:rPr lang="id-ID" dirty="0" err="1"/>
              <a:t>worm</a:t>
            </a:r>
            <a:r>
              <a:rPr lang="id-ID" dirty="0"/>
              <a:t>, dan </a:t>
            </a:r>
            <a:r>
              <a:rPr lang="id-ID" dirty="0" err="1"/>
              <a:t>trojan</a:t>
            </a:r>
            <a:r>
              <a:rPr lang="id-ID" dirty="0"/>
              <a:t> </a:t>
            </a:r>
            <a:r>
              <a:rPr lang="id-ID" dirty="0" err="1"/>
              <a:t>horse</a:t>
            </a:r>
            <a:endParaRPr lang="id-ID" dirty="0"/>
          </a:p>
          <a:p>
            <a:pPr lvl="1"/>
            <a:r>
              <a:rPr lang="id-ID" dirty="0" err="1"/>
              <a:t>Spyware</a:t>
            </a:r>
            <a:r>
              <a:rPr lang="id-ID" dirty="0"/>
              <a:t> dan </a:t>
            </a:r>
            <a:r>
              <a:rPr lang="id-ID" dirty="0" err="1"/>
              <a:t>adware</a:t>
            </a:r>
            <a:endParaRPr lang="id-ID" dirty="0"/>
          </a:p>
          <a:p>
            <a:pPr lvl="1"/>
            <a:r>
              <a:rPr lang="id-ID" dirty="0"/>
              <a:t>Serangan zero-</a:t>
            </a:r>
            <a:r>
              <a:rPr lang="id-ID" dirty="0" err="1"/>
              <a:t>day</a:t>
            </a:r>
            <a:endParaRPr lang="id-ID" dirty="0"/>
          </a:p>
          <a:p>
            <a:pPr lvl="1"/>
            <a:r>
              <a:rPr lang="id-ID" dirty="0"/>
              <a:t>Serangan Aktor Ancaman</a:t>
            </a:r>
          </a:p>
          <a:p>
            <a:pPr lvl="1"/>
            <a:r>
              <a:rPr lang="id-ID" dirty="0"/>
              <a:t>Penolakan serangan layanan</a:t>
            </a:r>
          </a:p>
          <a:p>
            <a:pPr lvl="1"/>
            <a:r>
              <a:rPr lang="id-ID" dirty="0"/>
              <a:t>Penyadapan dan pencurian data</a:t>
            </a:r>
          </a:p>
          <a:p>
            <a:pPr lvl="1"/>
            <a:r>
              <a:rPr lang="id-ID" dirty="0"/>
              <a:t>Pencurian identitas</a:t>
            </a:r>
          </a:p>
          <a:p>
            <a:endParaRPr lang="id-ID" dirty="0"/>
          </a:p>
          <a:p>
            <a:r>
              <a:rPr lang="id-ID" dirty="0"/>
              <a:t>Ancaman Internal:</a:t>
            </a:r>
          </a:p>
          <a:p>
            <a:pPr lvl="1"/>
            <a:r>
              <a:rPr lang="id-ID" dirty="0"/>
              <a:t>perangkat yang hilang atau dicuri</a:t>
            </a:r>
          </a:p>
          <a:p>
            <a:pPr lvl="1"/>
            <a:r>
              <a:rPr lang="id-ID" dirty="0"/>
              <a:t>penyalahgunaan yang tidak disengaja oleh karyawan</a:t>
            </a:r>
          </a:p>
          <a:p>
            <a:pPr lvl="1"/>
            <a:r>
              <a:rPr lang="id-ID" dirty="0"/>
              <a:t>karyawan jahat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4E9A9A-9B68-4013-ACFD-93C2D5F09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34" y="2427017"/>
            <a:ext cx="6171112" cy="378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1046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EC73-CB17-4E64-BD1E-4AAA1A15E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id-ID" dirty="0"/>
              <a:t>Solusi Keamanan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59DB-E4B0-4B1B-BFBC-64FF74008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700" dirty="0"/>
              <a:t>Keamanan harus diimplementasikan dalam beberapa lapisan menggunakan lebih dari satu solusi keamanan.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700" dirty="0"/>
              <a:t>Komponen keamanan jaringan untuk jaringan rumah atau kantor kecil: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700" dirty="0"/>
              <a:t>Perangkat lunak antivirus dan </a:t>
            </a:r>
            <a:r>
              <a:rPr lang="id-ID" sz="1700" dirty="0" err="1"/>
              <a:t>antispyware</a:t>
            </a:r>
            <a:r>
              <a:rPr lang="id-ID" sz="1700" dirty="0"/>
              <a:t> harus </a:t>
            </a:r>
            <a:r>
              <a:rPr lang="id-ID" sz="1700" dirty="0" err="1"/>
              <a:t>diinstal</a:t>
            </a:r>
            <a:r>
              <a:rPr lang="id-ID" sz="1700" dirty="0"/>
              <a:t> pada perangkat akhir.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d-ID" sz="1700" dirty="0" err="1"/>
              <a:t>Pemfilteran</a:t>
            </a:r>
            <a:r>
              <a:rPr lang="id-ID" sz="1700" dirty="0"/>
              <a:t> </a:t>
            </a:r>
            <a:r>
              <a:rPr lang="id-ID" sz="1700" dirty="0" err="1"/>
              <a:t>firewall</a:t>
            </a:r>
            <a:r>
              <a:rPr lang="id-ID" sz="1700" dirty="0"/>
              <a:t> digunakan untuk memblokir akses tidak sah ke jaringan.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93358A-553D-4AF4-AAAF-7C2409CEB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945106"/>
            <a:ext cx="6019331" cy="496454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0753177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9D089-8D4D-45EB-B127-D5D1900E3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Solusi Keamanan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7ABA1-63A0-43B3-AB15-43CEC235F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Jaringan yang lebih besar memiliki persyaratan keamanan tambahan:</a:t>
            </a:r>
          </a:p>
          <a:p>
            <a:pPr lvl="1"/>
            <a:r>
              <a:rPr lang="id-ID" dirty="0"/>
              <a:t>Sistem </a:t>
            </a:r>
            <a:r>
              <a:rPr lang="id-ID" dirty="0" err="1"/>
              <a:t>firewall</a:t>
            </a:r>
            <a:r>
              <a:rPr lang="id-ID" dirty="0"/>
              <a:t> khusus</a:t>
            </a:r>
          </a:p>
          <a:p>
            <a:pPr lvl="1"/>
            <a:r>
              <a:rPr lang="id-ID" dirty="0"/>
              <a:t>Daftar kontrol akses (ACL)</a:t>
            </a:r>
          </a:p>
          <a:p>
            <a:pPr lvl="1"/>
            <a:r>
              <a:rPr lang="id-ID" dirty="0"/>
              <a:t>Sistem pencegahan intrusi (IPS)</a:t>
            </a:r>
          </a:p>
          <a:p>
            <a:pPr lvl="1"/>
            <a:r>
              <a:rPr lang="id-ID" dirty="0"/>
              <a:t>Jaringan pribadi virtual (VPN)</a:t>
            </a:r>
          </a:p>
          <a:p>
            <a:r>
              <a:rPr lang="id-ID" dirty="0"/>
              <a:t>Studi tentang keamanan jaringan dimulai dengan pemahaman yang jelas tentang infrastruktur </a:t>
            </a:r>
            <a:r>
              <a:rPr lang="id-ID" dirty="0" err="1"/>
              <a:t>switching</a:t>
            </a:r>
            <a:r>
              <a:rPr lang="id-ID" dirty="0"/>
              <a:t> dan </a:t>
            </a:r>
            <a:r>
              <a:rPr lang="id-ID" dirty="0" err="1"/>
              <a:t>routing</a:t>
            </a:r>
            <a:r>
              <a:rPr lang="id-ID" dirty="0"/>
              <a:t> yang mendasarinya.</a:t>
            </a:r>
          </a:p>
        </p:txBody>
      </p:sp>
    </p:spTree>
    <p:extLst>
      <p:ext uri="{BB962C8B-B14F-4D97-AF65-F5344CB8AC3E}">
        <p14:creationId xmlns:p14="http://schemas.microsoft.com/office/powerpoint/2010/main" val="8942901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E2F2CD6-2C01-4AC9-9130-69C04E3E5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553" y="2396649"/>
            <a:ext cx="4823010" cy="1438761"/>
          </a:xfrm>
        </p:spPr>
        <p:txBody>
          <a:bodyPr>
            <a:normAutofit/>
          </a:bodyPr>
          <a:lstStyle/>
          <a:p>
            <a:r>
              <a:rPr lang="en-US" sz="8000" b="1" dirty="0"/>
              <a:t>THANKS</a:t>
            </a:r>
            <a:endParaRPr lang="en-ID" sz="8000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F7990F-2737-4CCA-ADFB-79165273C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8953" y="3742841"/>
            <a:ext cx="4310155" cy="1031408"/>
          </a:xfrm>
        </p:spPr>
        <p:txBody>
          <a:bodyPr/>
          <a:lstStyle/>
          <a:p>
            <a:r>
              <a:rPr lang="en-US" dirty="0"/>
              <a:t>ANY QUESTIONS?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EEB012-EE7B-4786-A65B-FDDC0C5766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767" y="2543174"/>
            <a:ext cx="1388786" cy="143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328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381D9-4337-074E-AA62-B86638342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/>
              <a:t>Bagaimana Pengaruh Jaringan Komputer</a:t>
            </a:r>
            <a:br>
              <a:rPr lang="id-ID"/>
            </a:br>
            <a:r>
              <a:rPr lang="id-ID"/>
              <a:t>dalam Kehidupan Sehari-hari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18FE8-19F4-E340-B0A5-17648BBBC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8524" y="2240897"/>
            <a:ext cx="5388041" cy="3969403"/>
          </a:xfrm>
        </p:spPr>
        <p:txBody>
          <a:bodyPr>
            <a:normAutofit fontScale="70000" lnSpcReduction="20000"/>
          </a:bodyPr>
          <a:lstStyle/>
          <a:p>
            <a:pPr>
              <a:spcBef>
                <a:spcPct val="0"/>
              </a:spcBef>
              <a:spcAft>
                <a:spcPts val="1200"/>
              </a:spcAft>
              <a:defRPr/>
            </a:pPr>
            <a:r>
              <a:rPr lang="id-ID"/>
              <a:t>Memeriksa </a:t>
            </a:r>
            <a:r>
              <a:rPr lang="id-ID">
                <a:solidFill>
                  <a:srgbClr val="FF0000"/>
                </a:solidFill>
              </a:rPr>
              <a:t>kondisi cuaca </a:t>
            </a:r>
            <a:r>
              <a:rPr lang="id-ID"/>
              <a:t>ataupun meramalkan keadaan cuaca di kemudian hari</a:t>
            </a:r>
            <a:endParaRPr lang="en-US"/>
          </a:p>
          <a:p>
            <a:pPr>
              <a:spcBef>
                <a:spcPct val="0"/>
              </a:spcBef>
              <a:spcAft>
                <a:spcPts val="1200"/>
              </a:spcAft>
              <a:defRPr/>
            </a:pPr>
            <a:r>
              <a:rPr lang="id-ID"/>
              <a:t>Menampilkan video mengenai keadaan </a:t>
            </a:r>
            <a:r>
              <a:rPr lang="id-ID">
                <a:solidFill>
                  <a:srgbClr val="FF0000"/>
                </a:solidFill>
              </a:rPr>
              <a:t>lalu lintas </a:t>
            </a:r>
            <a:r>
              <a:rPr lang="id-ID"/>
              <a:t>yang terjadi di saat tersebut</a:t>
            </a:r>
            <a:endParaRPr lang="en-US"/>
          </a:p>
          <a:p>
            <a:pPr>
              <a:spcBef>
                <a:spcPct val="0"/>
              </a:spcBef>
              <a:spcAft>
                <a:spcPts val="1200"/>
              </a:spcAft>
              <a:defRPr/>
            </a:pPr>
            <a:r>
              <a:rPr lang="id-ID"/>
              <a:t>Memeriksa </a:t>
            </a:r>
            <a:r>
              <a:rPr lang="id-ID">
                <a:solidFill>
                  <a:srgbClr val="FF0000"/>
                </a:solidFill>
              </a:rPr>
              <a:t>saldo di bank</a:t>
            </a:r>
            <a:r>
              <a:rPr lang="id-ID"/>
              <a:t> dan membayar tagihan secara online.</a:t>
            </a:r>
            <a:endParaRPr lang="en-US"/>
          </a:p>
          <a:p>
            <a:pPr>
              <a:spcBef>
                <a:spcPct val="0"/>
              </a:spcBef>
              <a:spcAft>
                <a:spcPts val="1200"/>
              </a:spcAft>
              <a:defRPr/>
            </a:pPr>
            <a:r>
              <a:rPr lang="id-ID"/>
              <a:t>Mengirim dan menerima </a:t>
            </a:r>
            <a:r>
              <a:rPr lang="id-ID">
                <a:solidFill>
                  <a:srgbClr val="FF0000"/>
                </a:solidFill>
              </a:rPr>
              <a:t>e-mail</a:t>
            </a:r>
            <a:r>
              <a:rPr lang="id-ID"/>
              <a:t>, melakukan </a:t>
            </a:r>
            <a:r>
              <a:rPr lang="id-ID">
                <a:solidFill>
                  <a:srgbClr val="FF0000"/>
                </a:solidFill>
              </a:rPr>
              <a:t>internet phone call</a:t>
            </a:r>
            <a:endParaRPr lang="en-US">
              <a:solidFill>
                <a:srgbClr val="FF0000"/>
              </a:solidFill>
            </a:endParaRPr>
          </a:p>
          <a:p>
            <a:pPr>
              <a:spcBef>
                <a:spcPct val="0"/>
              </a:spcBef>
              <a:spcAft>
                <a:spcPts val="1200"/>
              </a:spcAft>
              <a:defRPr/>
            </a:pPr>
            <a:r>
              <a:rPr lang="id-ID"/>
              <a:t>Mendapatkan </a:t>
            </a:r>
            <a:r>
              <a:rPr lang="id-ID">
                <a:solidFill>
                  <a:srgbClr val="FF0000"/>
                </a:solidFill>
              </a:rPr>
              <a:t>informasi kesehatan</a:t>
            </a:r>
            <a:r>
              <a:rPr lang="id-ID"/>
              <a:t> dan nasihat dari experts di </a:t>
            </a:r>
            <a:r>
              <a:rPr lang="id-ID">
                <a:solidFill>
                  <a:srgbClr val="FF0000"/>
                </a:solidFill>
              </a:rPr>
              <a:t>seluruh dunia</a:t>
            </a:r>
            <a:r>
              <a:rPr lang="id-ID"/>
              <a:t>, dan </a:t>
            </a:r>
            <a:r>
              <a:rPr lang="id-ID">
                <a:solidFill>
                  <a:srgbClr val="FF0000"/>
                </a:solidFill>
              </a:rPr>
              <a:t>membagikan</a:t>
            </a:r>
            <a:r>
              <a:rPr lang="id-ID"/>
              <a:t> ke forum mengenai informasi kesehatan dan health treatment ke forum</a:t>
            </a:r>
            <a:endParaRPr lang="en-US"/>
          </a:p>
          <a:p>
            <a:pPr>
              <a:spcBef>
                <a:spcPct val="0"/>
              </a:spcBef>
              <a:spcAft>
                <a:spcPts val="1200"/>
              </a:spcAft>
              <a:defRPr/>
            </a:pPr>
            <a:r>
              <a:rPr lang="id-ID"/>
              <a:t>Memposting dan membagikan </a:t>
            </a:r>
            <a:r>
              <a:rPr lang="id-ID">
                <a:solidFill>
                  <a:srgbClr val="FF0000"/>
                </a:solidFill>
              </a:rPr>
              <a:t>photo, video dan pengalaman</a:t>
            </a:r>
            <a:r>
              <a:rPr lang="id-ID"/>
              <a:t> dengan teman atau dengan seluruh dunia</a:t>
            </a:r>
            <a:endParaRPr lang="en-US"/>
          </a:p>
          <a:p>
            <a:endParaRPr lang="en-US" dirty="0"/>
          </a:p>
        </p:txBody>
      </p:sp>
      <p:pic>
        <p:nvPicPr>
          <p:cNvPr id="4" name="Picture 12">
            <a:extLst>
              <a:ext uri="{FF2B5EF4-FFF2-40B4-BE49-F238E27FC236}">
                <a16:creationId xmlns:a16="http://schemas.microsoft.com/office/drawing/2014/main" id="{8BBF0713-0726-3D48-9373-7B152D160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4477" y="2647655"/>
            <a:ext cx="4568588" cy="266822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23778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18FE8-19F4-E340-B0A5-17648BBBC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928" y="2240897"/>
            <a:ext cx="4665689" cy="3969403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defRPr/>
            </a:pPr>
            <a:r>
              <a:rPr lang="id-ID" sz="2000" dirty="0">
                <a:solidFill>
                  <a:srgbClr val="FF0000"/>
                </a:solidFill>
              </a:rPr>
              <a:t>Keberadaan</a:t>
            </a:r>
            <a:r>
              <a:rPr lang="id-ID" sz="2000" dirty="0"/>
              <a:t> dan </a:t>
            </a:r>
            <a:r>
              <a:rPr lang="id-ID" sz="2000" dirty="0">
                <a:solidFill>
                  <a:srgbClr val="FF0000"/>
                </a:solidFill>
              </a:rPr>
              <a:t>adopsi</a:t>
            </a:r>
            <a:r>
              <a:rPr lang="id-ID" sz="2000" dirty="0"/>
              <a:t> teknologi </a:t>
            </a:r>
            <a:r>
              <a:rPr lang="id-ID" sz="2000" dirty="0">
                <a:solidFill>
                  <a:srgbClr val="FF0000"/>
                </a:solidFill>
              </a:rPr>
              <a:t>internet</a:t>
            </a:r>
            <a:r>
              <a:rPr lang="id-ID" sz="2000" dirty="0"/>
              <a:t> membentuk sebuah bentuk baru dalam cara </a:t>
            </a:r>
            <a:r>
              <a:rPr lang="id-ID" sz="2000" dirty="0">
                <a:solidFill>
                  <a:srgbClr val="FF0000"/>
                </a:solidFill>
              </a:rPr>
              <a:t>berkomunikasi</a:t>
            </a:r>
          </a:p>
          <a:p>
            <a:pPr>
              <a:lnSpc>
                <a:spcPct val="90000"/>
              </a:lnSpc>
              <a:defRPr/>
            </a:pPr>
            <a:r>
              <a:rPr lang="en-US" sz="2000" dirty="0"/>
              <a:t>Instant messaging</a:t>
            </a:r>
          </a:p>
          <a:p>
            <a:pPr lvl="1">
              <a:lnSpc>
                <a:spcPct val="90000"/>
              </a:lnSpc>
              <a:defRPr/>
            </a:pPr>
            <a:r>
              <a:rPr lang="id-ID" sz="1800" dirty="0"/>
              <a:t>Komunikasi secara </a:t>
            </a:r>
            <a:r>
              <a:rPr lang="en-US" sz="1800" dirty="0">
                <a:solidFill>
                  <a:srgbClr val="FF0000"/>
                </a:solidFill>
              </a:rPr>
              <a:t>Real time </a:t>
            </a:r>
            <a:r>
              <a:rPr lang="id-ID" sz="1800" dirty="0"/>
              <a:t>antara dua orang atau lebih melalui metode</a:t>
            </a:r>
            <a:r>
              <a:rPr lang="en-US" sz="1800" dirty="0"/>
              <a:t> typed text</a:t>
            </a:r>
          </a:p>
          <a:p>
            <a:pPr>
              <a:lnSpc>
                <a:spcPct val="90000"/>
              </a:lnSpc>
              <a:defRPr/>
            </a:pPr>
            <a:r>
              <a:rPr lang="en-US" sz="2000" dirty="0"/>
              <a:t>Weblogs (Blogs)</a:t>
            </a:r>
            <a:endParaRPr lang="id-ID" sz="2000" dirty="0"/>
          </a:p>
          <a:p>
            <a:pPr lvl="1">
              <a:lnSpc>
                <a:spcPct val="90000"/>
              </a:lnSpc>
              <a:defRPr/>
            </a:pPr>
            <a:r>
              <a:rPr lang="id-ID" sz="1800" dirty="0"/>
              <a:t>Kebanyakan digunakan untuk mengekspresikan sesuatu secara </a:t>
            </a:r>
            <a:r>
              <a:rPr lang="id-ID" sz="1800" dirty="0" err="1"/>
              <a:t>online</a:t>
            </a:r>
            <a:r>
              <a:rPr lang="id-ID" sz="1800" dirty="0"/>
              <a:t>, </a:t>
            </a:r>
            <a:r>
              <a:rPr lang="id-ID" sz="1800" dirty="0" err="1"/>
              <a:t>share</a:t>
            </a:r>
            <a:r>
              <a:rPr lang="id-ID" sz="1800" dirty="0"/>
              <a:t> foto dan </a:t>
            </a:r>
            <a:r>
              <a:rPr lang="id-ID" sz="1800" dirty="0" err="1"/>
              <a:t>join</a:t>
            </a:r>
            <a:r>
              <a:rPr lang="id-ID" sz="1800" dirty="0"/>
              <a:t> ke dalam sebuah komunitas</a:t>
            </a:r>
          </a:p>
          <a:p>
            <a:pPr lvl="0">
              <a:lnSpc>
                <a:spcPct val="90000"/>
              </a:lnSpc>
              <a:buClr>
                <a:srgbClr val="194293"/>
              </a:buClr>
              <a:defRPr/>
            </a:pPr>
            <a:r>
              <a:rPr lang="id-ID" sz="2000" dirty="0" err="1">
                <a:solidFill>
                  <a:srgbClr val="000000"/>
                </a:solidFill>
              </a:rPr>
              <a:t>Wikis</a:t>
            </a:r>
            <a:endParaRPr lang="id-ID" sz="2000" dirty="0"/>
          </a:p>
          <a:p>
            <a:pPr>
              <a:lnSpc>
                <a:spcPct val="90000"/>
              </a:lnSpc>
              <a:defRPr/>
            </a:pPr>
            <a:r>
              <a:rPr lang="en-US" sz="2000" dirty="0"/>
              <a:t>Podcasting</a:t>
            </a:r>
            <a:endParaRPr lang="id-ID" sz="2000" dirty="0"/>
          </a:p>
          <a:p>
            <a:pPr>
              <a:lnSpc>
                <a:spcPct val="90000"/>
              </a:lnSpc>
              <a:defRPr/>
            </a:pPr>
            <a:r>
              <a:rPr lang="id-ID" sz="2000" dirty="0" err="1"/>
              <a:t>Collaboration</a:t>
            </a:r>
            <a:r>
              <a:rPr lang="id-ID" sz="2000" dirty="0"/>
              <a:t> </a:t>
            </a:r>
            <a:r>
              <a:rPr lang="id-ID" sz="2000" dirty="0" err="1"/>
              <a:t>Tools</a:t>
            </a:r>
            <a:endParaRPr lang="en-US" sz="2000" dirty="0"/>
          </a:p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9DD26B-5C78-E940-8377-7E16628FE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dirty="0"/>
              <a:t>Bagaimana Pengaruh Jaringan Komputer</a:t>
            </a:r>
            <a:br>
              <a:rPr lang="id-ID" dirty="0"/>
            </a:br>
            <a:r>
              <a:rPr lang="id-ID" dirty="0"/>
              <a:t>dalam Kehidupan Sehari-hari</a:t>
            </a:r>
            <a:endParaRPr lang="en-US" dirty="0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6325911B-E546-A646-A471-4A9C3CE74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453520" y="4498975"/>
            <a:ext cx="2373313" cy="17113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  <p:pic>
        <p:nvPicPr>
          <p:cNvPr id="9" name="Picture 5">
            <a:extLst>
              <a:ext uri="{FF2B5EF4-FFF2-40B4-BE49-F238E27FC236}">
                <a16:creationId xmlns:a16="http://schemas.microsoft.com/office/drawing/2014/main" id="{8199F0BE-1EA2-9E4E-B650-3F9134FE2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5845" y="2104278"/>
            <a:ext cx="1717675" cy="37290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88CA9A30-1959-AA47-B37D-2B2986E49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383670" y="1711373"/>
            <a:ext cx="2443162" cy="22574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234820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FE0FE-BCE6-4FE4-8BAB-22274ABBC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kern="0" dirty="0"/>
              <a:t>Pengaruh Terhadap Cara Belajar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8D624-05FF-4015-8ECB-8865665C6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928" y="2240898"/>
            <a:ext cx="9744637" cy="1754328"/>
          </a:xfrm>
        </p:spPr>
        <p:txBody>
          <a:bodyPr/>
          <a:lstStyle/>
          <a:p>
            <a:r>
              <a:rPr lang="id-ID" dirty="0"/>
              <a:t>Materi pelatihan terkini dan akurat.</a:t>
            </a:r>
          </a:p>
          <a:p>
            <a:r>
              <a:rPr lang="id-ID" dirty="0"/>
              <a:t>Ketersediaan pelatihan untuk khalayak luas.</a:t>
            </a:r>
          </a:p>
          <a:p>
            <a:r>
              <a:rPr lang="id-ID" dirty="0"/>
              <a:t>Kualitas instruksi yang konsisten.</a:t>
            </a:r>
          </a:p>
          <a:p>
            <a:r>
              <a:rPr lang="id-ID" dirty="0"/>
              <a:t>Pengurangan biaya</a:t>
            </a:r>
          </a:p>
          <a:p>
            <a:endParaRPr lang="id-ID" dirty="0"/>
          </a:p>
          <a:p>
            <a:endParaRPr lang="id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E3D6A1-833E-4935-81FC-BCA11CD6F1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912" t="19485" r="11259" b="28344"/>
          <a:stretch/>
        </p:blipFill>
        <p:spPr>
          <a:xfrm>
            <a:off x="7306863" y="3741080"/>
            <a:ext cx="4401509" cy="28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B62BA7-AAFB-4C54-A2FC-CFD90175E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90432" y="3741080"/>
            <a:ext cx="5764935" cy="28800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163993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381D9-4337-074E-AA62-B86638342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kern="0" dirty="0"/>
              <a:t>Pengaruh Terhadap Cara Bekerja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18FE8-19F4-E340-B0A5-17648BBBC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2973887"/>
            <a:ext cx="4542865" cy="3236413"/>
          </a:xfrm>
        </p:spPr>
        <p:txBody>
          <a:bodyPr>
            <a:normAutofit/>
          </a:bodyPr>
          <a:lstStyle/>
          <a:p>
            <a:r>
              <a:rPr lang="id-ID" sz="1800" dirty="0"/>
              <a:t>Dulu</a:t>
            </a:r>
            <a:r>
              <a:rPr lang="en-US" sz="1800" dirty="0"/>
              <a:t>, </a:t>
            </a:r>
            <a:r>
              <a:rPr lang="id-ID" sz="1800" dirty="0"/>
              <a:t>data jaringan untuk operasi bisnis hanya digunakan</a:t>
            </a:r>
          </a:p>
          <a:p>
            <a:pPr lvl="1"/>
            <a:r>
              <a:rPr lang="id-ID" sz="1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informasi </a:t>
            </a:r>
            <a:r>
              <a:rPr lang="en-US" sz="14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finan</a:t>
            </a:r>
            <a:r>
              <a:rPr lang="id-ID" sz="14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</a:t>
            </a:r>
            <a:r>
              <a:rPr lang="en-US" sz="14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ial</a:t>
            </a:r>
            <a:r>
              <a:rPr lang="id-ID" sz="1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internal, informasi </a:t>
            </a:r>
            <a:r>
              <a:rPr lang="id-ID" sz="14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k</a:t>
            </a:r>
            <a:r>
              <a:rPr lang="en-US" sz="14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ustomer</a:t>
            </a:r>
            <a:r>
              <a:rPr lang="en-US" sz="1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id-ID" sz="1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dan sistem penggajian pegawai.</a:t>
            </a:r>
            <a:r>
              <a:rPr lang="en-US" sz="1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endParaRPr lang="id-ID" sz="1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id-ID" sz="1800" dirty="0"/>
              <a:t>Sekarang,</a:t>
            </a:r>
            <a:r>
              <a:rPr lang="en-US" sz="1800" dirty="0"/>
              <a:t> </a:t>
            </a:r>
            <a:r>
              <a:rPr lang="id-ID" sz="1800" dirty="0"/>
              <a:t>bisa meliputi</a:t>
            </a:r>
          </a:p>
          <a:p>
            <a:pPr lvl="1"/>
            <a:r>
              <a:rPr lang="en-US" sz="1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e-mail, video, messaging, and telephony</a:t>
            </a:r>
            <a:r>
              <a:rPr lang="en-US" sz="1400" dirty="0"/>
              <a:t>.</a:t>
            </a:r>
            <a:endParaRPr lang="id-ID" sz="1400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75E469-47CF-DF40-B593-A5F61C6262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05435" y="2377921"/>
            <a:ext cx="5636674" cy="32364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814771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7898B-8F2E-480A-8224-427BA7988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Pengaruh Jaringan Komputer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4BF1A-FE2F-40EA-9E72-4BD3EC356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Keuntungan Jaringan Komputer secara umum</a:t>
            </a:r>
          </a:p>
          <a:p>
            <a:pPr lvl="1"/>
            <a:r>
              <a:rPr lang="id-ID" dirty="0"/>
              <a:t>Kemudahan (bisnis, pendidikan, pribadi, kehidupan sosial, informasi, komunikasi, hiburan)</a:t>
            </a:r>
          </a:p>
          <a:p>
            <a:pPr lvl="1"/>
            <a:r>
              <a:rPr lang="id-ID" dirty="0"/>
              <a:t>Mobilitas (di mana saja, kapan saja, keandalan tinggi)</a:t>
            </a:r>
          </a:p>
          <a:p>
            <a:pPr lvl="1"/>
            <a:r>
              <a:rPr lang="id-ID" dirty="0"/>
              <a:t>Efisiensi (waktu, uang, berbagi sumber daya)</a:t>
            </a:r>
          </a:p>
          <a:p>
            <a:endParaRPr lang="id-ID" dirty="0"/>
          </a:p>
          <a:p>
            <a:r>
              <a:rPr lang="id-ID" dirty="0"/>
              <a:t>Kerugian Jaringan Komputer Secara umum</a:t>
            </a:r>
          </a:p>
          <a:p>
            <a:pPr lvl="1"/>
            <a:r>
              <a:rPr lang="id-ID" dirty="0"/>
              <a:t>Psikologi (kurangnya interaksi langsung)</a:t>
            </a:r>
          </a:p>
          <a:p>
            <a:pPr lvl="1"/>
            <a:r>
              <a:rPr lang="id-ID" dirty="0"/>
              <a:t>Informasi pribadi tersedia secara umum (tidak ada lagi rahasia)</a:t>
            </a:r>
          </a:p>
          <a:p>
            <a:pPr lvl="1"/>
            <a:r>
              <a:rPr lang="id-ID" dirty="0"/>
              <a:t>Sosial (penyalahgunaan, pornografi, intimidasi, penipuan)</a:t>
            </a:r>
          </a:p>
          <a:p>
            <a:pPr lvl="1"/>
            <a:r>
              <a:rPr lang="id-ID" dirty="0" err="1"/>
              <a:t>Cyberterorism</a:t>
            </a:r>
            <a:r>
              <a:rPr lang="id-ID" dirty="0"/>
              <a:t>, </a:t>
            </a:r>
            <a:r>
              <a:rPr lang="id-ID" dirty="0" err="1"/>
              <a:t>Cyberwar</a:t>
            </a:r>
            <a:r>
              <a:rPr lang="id-ID" dirty="0"/>
              <a:t> (silakan tonton </a:t>
            </a:r>
            <a:r>
              <a:rPr lang="id-ID" dirty="0" err="1"/>
              <a:t>Die</a:t>
            </a:r>
            <a:r>
              <a:rPr lang="id-ID" dirty="0"/>
              <a:t> Hard 4 atau The Net)</a:t>
            </a:r>
          </a:p>
        </p:txBody>
      </p:sp>
    </p:spTree>
    <p:extLst>
      <p:ext uri="{BB962C8B-B14F-4D97-AF65-F5344CB8AC3E}">
        <p14:creationId xmlns:p14="http://schemas.microsoft.com/office/powerpoint/2010/main" val="3057882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381D9-4337-074E-AA62-B86638342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kern="0" dirty="0"/>
              <a:t>Berkomunikasi melalui Jaringan Komputer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862BF2-63D4-FB4D-ADED-8E6771C97E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8340" t="20469" r="15133" b="33265"/>
          <a:stretch/>
        </p:blipFill>
        <p:spPr>
          <a:xfrm>
            <a:off x="2511746" y="1915967"/>
            <a:ext cx="6258181" cy="4456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030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381D9-4337-074E-AA62-B86638342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Komunikasi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18FE8-19F4-E340-B0A5-17648BBBC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928" y="2240897"/>
            <a:ext cx="4720327" cy="396940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000" b="1" dirty="0">
                <a:solidFill>
                  <a:srgbClr val="FF0000"/>
                </a:solidFill>
              </a:rPr>
              <a:t>Rules:</a:t>
            </a:r>
          </a:p>
          <a:p>
            <a:pPr marL="0" indent="0">
              <a:buNone/>
            </a:pPr>
            <a:r>
              <a:rPr lang="en-US" dirty="0" err="1"/>
              <a:t>Aturan</a:t>
            </a:r>
            <a:r>
              <a:rPr lang="en-US" dirty="0"/>
              <a:t> </a:t>
            </a:r>
            <a:r>
              <a:rPr lang="en-US" dirty="0" err="1"/>
              <a:t>umum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proses </a:t>
            </a:r>
            <a:r>
              <a:rPr lang="en-US" dirty="0" err="1"/>
              <a:t>komunikasi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:</a:t>
            </a:r>
          </a:p>
          <a:p>
            <a:r>
              <a:rPr lang="en-US" dirty="0" err="1">
                <a:solidFill>
                  <a:srgbClr val="FF0000"/>
                </a:solidFill>
              </a:rPr>
              <a:t>Identifikasi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pengirim</a:t>
            </a:r>
            <a:r>
              <a:rPr lang="en-US" dirty="0"/>
              <a:t> dan </a:t>
            </a:r>
            <a:r>
              <a:rPr lang="en-US" dirty="0" err="1"/>
              <a:t>penerima</a:t>
            </a:r>
            <a:r>
              <a:rPr lang="en-US" dirty="0"/>
              <a:t> </a:t>
            </a:r>
            <a:r>
              <a:rPr lang="en-US" dirty="0" err="1"/>
              <a:t>pesan</a:t>
            </a:r>
            <a:endParaRPr lang="en-US" dirty="0"/>
          </a:p>
          <a:p>
            <a:r>
              <a:rPr lang="en-US" dirty="0" err="1">
                <a:solidFill>
                  <a:srgbClr val="FF0000"/>
                </a:solidFill>
              </a:rPr>
              <a:t>Persetujuan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(face-to-face, telephone, letter, photograph)</a:t>
            </a:r>
          </a:p>
          <a:p>
            <a:r>
              <a:rPr lang="en-US" dirty="0">
                <a:solidFill>
                  <a:srgbClr val="FF0000"/>
                </a:solidFill>
              </a:rPr>
              <a:t>Bahasa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digunakan</a:t>
            </a:r>
            <a:endParaRPr lang="en-US" dirty="0"/>
          </a:p>
          <a:p>
            <a:r>
              <a:rPr lang="en-US" dirty="0" err="1">
                <a:solidFill>
                  <a:srgbClr val="FF0000"/>
                </a:solidFill>
              </a:rPr>
              <a:t>Kecepatan</a:t>
            </a:r>
            <a:r>
              <a:rPr lang="en-US" dirty="0"/>
              <a:t> dan </a:t>
            </a:r>
            <a:r>
              <a:rPr lang="en-US" dirty="0" err="1">
                <a:solidFill>
                  <a:srgbClr val="FF0000"/>
                </a:solidFill>
              </a:rPr>
              <a:t>waktu</a:t>
            </a:r>
            <a:r>
              <a:rPr lang="en-US" dirty="0"/>
              <a:t> </a:t>
            </a:r>
            <a:r>
              <a:rPr lang="en-US" dirty="0" err="1"/>
              <a:t>pengiriman</a:t>
            </a:r>
            <a:endParaRPr lang="en-US" dirty="0"/>
          </a:p>
          <a:p>
            <a:r>
              <a:rPr lang="en-US" dirty="0" err="1">
                <a:solidFill>
                  <a:srgbClr val="FF0000"/>
                </a:solidFill>
              </a:rPr>
              <a:t>Konfirmasi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pesan</a:t>
            </a:r>
            <a:r>
              <a:rPr lang="en-US" dirty="0"/>
              <a:t> yang </a:t>
            </a:r>
            <a:r>
              <a:rPr lang="en-US" dirty="0" err="1"/>
              <a:t>diterima</a:t>
            </a:r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A34F54-448A-9141-8829-7A7B1C812172}"/>
              </a:ext>
            </a:extLst>
          </p:cNvPr>
          <p:cNvSpPr txBox="1">
            <a:spLocks/>
          </p:cNvSpPr>
          <p:nvPr/>
        </p:nvSpPr>
        <p:spPr>
          <a:xfrm>
            <a:off x="6722178" y="1869796"/>
            <a:ext cx="4720327" cy="12711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Basic characteristics of communication</a:t>
            </a:r>
          </a:p>
          <a:p>
            <a:pPr lvl="1">
              <a:buFontTx/>
              <a:buChar char="–"/>
            </a:pPr>
            <a:r>
              <a:rPr lang="en-US" sz="1400" dirty="0"/>
              <a:t>Rules or agreements are 1</a:t>
            </a:r>
            <a:r>
              <a:rPr lang="en-US" sz="1400" baseline="30000" dirty="0"/>
              <a:t>st</a:t>
            </a:r>
            <a:r>
              <a:rPr lang="en-US" sz="1400" dirty="0"/>
              <a:t> established</a:t>
            </a:r>
          </a:p>
          <a:p>
            <a:pPr lvl="1">
              <a:buFontTx/>
              <a:buChar char="–"/>
            </a:pPr>
            <a:r>
              <a:rPr lang="en-US" sz="1400" dirty="0"/>
              <a:t>Important information may need to be repeated</a:t>
            </a:r>
          </a:p>
          <a:p>
            <a:pPr lvl="1">
              <a:buFontTx/>
              <a:buChar char="–"/>
            </a:pPr>
            <a:r>
              <a:rPr lang="en-US" sz="1400" dirty="0"/>
              <a:t>Various modes of communication may impact the effectiveness of getting the message across.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FC32F-D837-454A-B481-24CFBD44A1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252" t="22438" r="16241" b="34250"/>
          <a:stretch/>
        </p:blipFill>
        <p:spPr>
          <a:xfrm>
            <a:off x="6262255" y="3328969"/>
            <a:ext cx="5032208" cy="295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65487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1263</Words>
  <Application>Microsoft Office PowerPoint</Application>
  <PresentationFormat>Widescreen</PresentationFormat>
  <Paragraphs>161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Arial Black</vt:lpstr>
      <vt:lpstr>Calibri</vt:lpstr>
      <vt:lpstr>Signika</vt:lpstr>
      <vt:lpstr>1_Custom Design</vt:lpstr>
      <vt:lpstr>Konsep Dasar  Jaringan Komputer</vt:lpstr>
      <vt:lpstr>Topik Bahasan</vt:lpstr>
      <vt:lpstr>Bagaimana Pengaruh Jaringan Komputer dalam Kehidupan Sehari-hari</vt:lpstr>
      <vt:lpstr>Bagaimana Pengaruh Jaringan Komputer dalam Kehidupan Sehari-hari</vt:lpstr>
      <vt:lpstr>Pengaruh Terhadap Cara Belajar</vt:lpstr>
      <vt:lpstr>Pengaruh Terhadap Cara Bekerja</vt:lpstr>
      <vt:lpstr>Pengaruh Jaringan Komputer</vt:lpstr>
      <vt:lpstr>Berkomunikasi melalui Jaringan Komputer</vt:lpstr>
      <vt:lpstr>Komunikasi </vt:lpstr>
      <vt:lpstr>Komunikasi melalui Jaringan</vt:lpstr>
      <vt:lpstr>Konvergensi Jaringan</vt:lpstr>
      <vt:lpstr>Tren Jaringan</vt:lpstr>
      <vt:lpstr>Bring Your Own Device</vt:lpstr>
      <vt:lpstr>Online Collaboration</vt:lpstr>
      <vt:lpstr>Video Communication</vt:lpstr>
      <vt:lpstr>Cloud Computing</vt:lpstr>
      <vt:lpstr>Cloud Computing</vt:lpstr>
      <vt:lpstr>Smart home technology </vt:lpstr>
      <vt:lpstr>Powerline Networking</vt:lpstr>
      <vt:lpstr>Wireless Broadband</vt:lpstr>
      <vt:lpstr>Ancaman Keamanan</vt:lpstr>
      <vt:lpstr>Ancaman Keamanan</vt:lpstr>
      <vt:lpstr>Solusi Keamanan</vt:lpstr>
      <vt:lpstr>Solusi Keamanan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Konsep Dasar  Network Manajemen</dc:title>
  <dc:creator>365 Pro Plus</dc:creator>
  <cp:lastModifiedBy>365 Pro Plus</cp:lastModifiedBy>
  <cp:revision>4</cp:revision>
  <dcterms:created xsi:type="dcterms:W3CDTF">2020-10-01T05:19:58Z</dcterms:created>
  <dcterms:modified xsi:type="dcterms:W3CDTF">2021-09-16T13:17:57Z</dcterms:modified>
</cp:coreProperties>
</file>

<file path=docProps/thumbnail.jpeg>
</file>